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jJ638XdIBf6bZpDv6OTY9pZEmR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B8D317-9B3F-456C-A0B0-92E9090A0E06}" v="2" dt="2022-02-03T03:57:49.8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customschemas.google.com/relationships/presentationmetadata" Target="meta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la Ximena Ostorga Dimas" userId="S::karla.ostorga@colegiochampagnat.edu.sv::31b57dd3-2976-4a7b-9737-ba2a34526d27" providerId="AD" clId="Web-{5FB8D317-9B3F-456C-A0B0-92E9090A0E06}"/>
    <pc:docChg chg="modSld">
      <pc:chgData name="Karla Ximena Ostorga Dimas" userId="S::karla.ostorga@colegiochampagnat.edu.sv::31b57dd3-2976-4a7b-9737-ba2a34526d27" providerId="AD" clId="Web-{5FB8D317-9B3F-456C-A0B0-92E9090A0E06}" dt="2022-02-03T03:57:49.851" v="1"/>
      <pc:docMkLst>
        <pc:docMk/>
      </pc:docMkLst>
      <pc:sldChg chg="addSp delSp modSp">
        <pc:chgData name="Karla Ximena Ostorga Dimas" userId="S::karla.ostorga@colegiochampagnat.edu.sv::31b57dd3-2976-4a7b-9737-ba2a34526d27" providerId="AD" clId="Web-{5FB8D317-9B3F-456C-A0B0-92E9090A0E06}" dt="2022-02-03T03:57:49.851" v="1"/>
        <pc:sldMkLst>
          <pc:docMk/>
          <pc:sldMk cId="0" sldId="261"/>
        </pc:sldMkLst>
        <pc:picChg chg="add del mod">
          <ac:chgData name="Karla Ximena Ostorga Dimas" userId="S::karla.ostorga@colegiochampagnat.edu.sv::31b57dd3-2976-4a7b-9737-ba2a34526d27" providerId="AD" clId="Web-{5FB8D317-9B3F-456C-A0B0-92E9090A0E06}" dt="2022-02-03T03:57:49.851" v="1"/>
          <ac:picMkLst>
            <pc:docMk/>
            <pc:sldMk cId="0" sldId="261"/>
            <ac:picMk id="2" creationId="{2A9F835F-6682-4EC1-9ABA-AD51D2CC05A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ca250f65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ca250f65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ca250f65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ca250f65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13" descr="Brickwork-HD-R1a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3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 extrusionOk="0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  <a:effectLst>
            <a:outerShdw blurRad="101600" dist="152400" dir="438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 extrusionOk="0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4000">
                <a:schemeClr val="accent1"/>
              </a:gs>
              <a:gs pos="100000">
                <a:srgbClr val="5C060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sp>
        <p:nvSpPr>
          <p:cNvPr id="20" name="Google Shape;20;p13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 extrusionOk="0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4000">
                <a:schemeClr val="accent1"/>
              </a:gs>
              <a:gs pos="100000">
                <a:srgbClr val="5C060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sp>
        <p:nvSpPr>
          <p:cNvPr id="21" name="Google Shape;21;p13"/>
          <p:cNvSpPr/>
          <p:nvPr/>
        </p:nvSpPr>
        <p:spPr>
          <a:xfrm rot="-18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 extrusionOk="0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noFill/>
          <a:ln w="825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ctrTitle"/>
          </p:nvPr>
        </p:nvSpPr>
        <p:spPr>
          <a:xfrm rot="-180000">
            <a:off x="891201" y="662656"/>
            <a:ext cx="9755187" cy="27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Impact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subTitle" idx="1"/>
          </p:nvPr>
        </p:nvSpPr>
        <p:spPr>
          <a:xfrm rot="-180000">
            <a:off x="983062" y="3505209"/>
            <a:ext cx="9755187" cy="550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4480"/>
              <a:buNone/>
              <a:defRPr sz="2800">
                <a:solidFill>
                  <a:srgbClr val="7F7F7F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 rot="-180000">
            <a:off x="4948541" y="4578463"/>
            <a:ext cx="6143653" cy="1163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400">
                <a:solidFill>
                  <a:srgbClr val="5C0607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 rot="-180000">
            <a:off x="-5560" y="4883024"/>
            <a:ext cx="4047239" cy="1195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 rot="-180000">
            <a:off x="9851758" y="3832648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0" lvl="1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0" lvl="2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0" lvl="3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0" lvl="4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L="0" lvl="5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L="0" lvl="6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L="0" lvl="7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L="0" lvl="8" indent="0" algn="ctr">
              <a:spcBef>
                <a:spcPts val="0"/>
              </a:spcBef>
              <a:buNone/>
              <a:defRPr sz="2400" b="0" i="0" u="none" strike="noStrike" cap="none">
                <a:solidFill>
                  <a:srgbClr val="3F3F3F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  <p:sp>
        <p:nvSpPr>
          <p:cNvPr id="27" name="Google Shape;27;p13"/>
          <p:cNvSpPr/>
          <p:nvPr/>
        </p:nvSpPr>
        <p:spPr>
          <a:xfrm rot="-18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dk1">
              <a:alpha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panorámica con descripción">
  <p:cSld name="Imagen panorámica con descripció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mpact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2"/>
          <p:cNvSpPr>
            <a:spLocks noGrp="1"/>
          </p:cNvSpPr>
          <p:nvPr>
            <p:ph type="pic" idx="2"/>
          </p:nvPr>
        </p:nvSpPr>
        <p:spPr>
          <a:xfrm>
            <a:off x="685801" y="685799"/>
            <a:ext cx="10392513" cy="3194903"/>
          </a:xfrm>
          <a:prstGeom prst="rect">
            <a:avLst/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512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448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84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body" idx="1"/>
          </p:nvPr>
        </p:nvSpPr>
        <p:spPr>
          <a:xfrm>
            <a:off x="685780" y="4702923"/>
            <a:ext cx="10394728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56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escripción">
  <p:cSld name="Título y descripció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685779" y="4106333"/>
            <a:ext cx="10394729" cy="1273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con descripción">
  <p:cSld name="Cita con descripció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body" idx="1"/>
          </p:nvPr>
        </p:nvSpPr>
        <p:spPr>
          <a:xfrm>
            <a:off x="1550264" y="3610032"/>
            <a:ext cx="8667956" cy="377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body" idx="2"/>
          </p:nvPr>
        </p:nvSpPr>
        <p:spPr>
          <a:xfrm>
            <a:off x="685801" y="4106334"/>
            <a:ext cx="10396882" cy="1268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  <p:sp>
        <p:nvSpPr>
          <p:cNvPr id="99" name="Google Shape;99;p24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Impact"/>
              <a:buNone/>
            </a:pPr>
            <a:r>
              <a:rPr lang="es-MX" sz="8000" b="0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“</a:t>
            </a:r>
            <a:endParaRPr/>
          </a:p>
        </p:txBody>
      </p:sp>
      <p:sp>
        <p:nvSpPr>
          <p:cNvPr id="100" name="Google Shape;100;p24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Impact"/>
              <a:buNone/>
            </a:pPr>
            <a:r>
              <a:rPr lang="es-MX" sz="8000" b="0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rjeta de nombre">
  <p:cSld name="Tarjeta de nombre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 txBox="1"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Impact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body" idx="1"/>
          </p:nvPr>
        </p:nvSpPr>
        <p:spPr>
          <a:xfrm>
            <a:off x="685800" y="4247468"/>
            <a:ext cx="10394707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3">
  <p:cSld name="Columna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4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10" name="Google Shape;110;p26"/>
          <p:cNvSpPr txBox="1">
            <a:spLocks noGrp="1"/>
          </p:cNvSpPr>
          <p:nvPr>
            <p:ph type="body" idx="2"/>
          </p:nvPr>
        </p:nvSpPr>
        <p:spPr>
          <a:xfrm>
            <a:off x="685802" y="2639658"/>
            <a:ext cx="3310128" cy="2734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11" name="Google Shape;111;p26"/>
          <p:cNvSpPr txBox="1">
            <a:spLocks noGrp="1"/>
          </p:cNvSpPr>
          <p:nvPr>
            <p:ph type="body" idx="3"/>
          </p:nvPr>
        </p:nvSpPr>
        <p:spPr>
          <a:xfrm>
            <a:off x="4234622" y="206339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4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12" name="Google Shape;112;p26"/>
          <p:cNvSpPr txBox="1">
            <a:spLocks noGrp="1"/>
          </p:cNvSpPr>
          <p:nvPr>
            <p:ph type="body" idx="4"/>
          </p:nvPr>
        </p:nvSpPr>
        <p:spPr>
          <a:xfrm>
            <a:off x="4234621" y="2639658"/>
            <a:ext cx="3310128" cy="2734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body" idx="5"/>
          </p:nvPr>
        </p:nvSpPr>
        <p:spPr>
          <a:xfrm>
            <a:off x="7770380" y="206339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4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6"/>
          </p:nvPr>
        </p:nvSpPr>
        <p:spPr>
          <a:xfrm>
            <a:off x="7770380" y="2639658"/>
            <a:ext cx="3310128" cy="2734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de imagen 3">
  <p:cSld name="Columna de imagen 3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20"/>
              <a:buNone/>
              <a:defRPr sz="22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7"/>
          <p:cNvSpPr>
            <a:spLocks noGrp="1"/>
          </p:cNvSpPr>
          <p:nvPr>
            <p:ph type="pic" idx="2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22" name="Google Shape;122;p27"/>
          <p:cNvSpPr txBox="1">
            <a:spLocks noGrp="1"/>
          </p:cNvSpPr>
          <p:nvPr>
            <p:ph type="body" idx="3"/>
          </p:nvPr>
        </p:nvSpPr>
        <p:spPr>
          <a:xfrm>
            <a:off x="691840" y="4389287"/>
            <a:ext cx="3310128" cy="985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23" name="Google Shape;123;p27"/>
          <p:cNvSpPr txBox="1">
            <a:spLocks noGrp="1"/>
          </p:cNvSpPr>
          <p:nvPr>
            <p:ph type="body" idx="4"/>
          </p:nvPr>
        </p:nvSpPr>
        <p:spPr>
          <a:xfrm>
            <a:off x="4237410" y="381302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20"/>
              <a:buNone/>
              <a:defRPr sz="22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27"/>
          <p:cNvSpPr>
            <a:spLocks noGrp="1"/>
          </p:cNvSpPr>
          <p:nvPr>
            <p:ph type="pic" idx="5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25" name="Google Shape;125;p27"/>
          <p:cNvSpPr txBox="1">
            <a:spLocks noGrp="1"/>
          </p:cNvSpPr>
          <p:nvPr>
            <p:ph type="body" idx="6"/>
          </p:nvPr>
        </p:nvSpPr>
        <p:spPr>
          <a:xfrm>
            <a:off x="4235999" y="4389286"/>
            <a:ext cx="3310128" cy="9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26" name="Google Shape;126;p27"/>
          <p:cNvSpPr txBox="1">
            <a:spLocks noGrp="1"/>
          </p:cNvSpPr>
          <p:nvPr>
            <p:ph type="body" idx="7"/>
          </p:nvPr>
        </p:nvSpPr>
        <p:spPr>
          <a:xfrm>
            <a:off x="7768944" y="3813025"/>
            <a:ext cx="331012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520"/>
              <a:buNone/>
              <a:defRPr sz="22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p27"/>
          <p:cNvSpPr>
            <a:spLocks noGrp="1"/>
          </p:cNvSpPr>
          <p:nvPr>
            <p:ph type="pic" idx="8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28" name="Google Shape;128;p27"/>
          <p:cNvSpPr txBox="1">
            <a:spLocks noGrp="1"/>
          </p:cNvSpPr>
          <p:nvPr>
            <p:ph type="body" idx="9"/>
          </p:nvPr>
        </p:nvSpPr>
        <p:spPr>
          <a:xfrm>
            <a:off x="7768819" y="4389284"/>
            <a:ext cx="3310128" cy="985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900"/>
            </a:lvl9pPr>
          </a:lstStyle>
          <a:p>
            <a:endParaRPr/>
          </a:p>
        </p:txBody>
      </p:sp>
      <p:sp>
        <p:nvSpPr>
          <p:cNvPr id="129" name="Google Shape;129;p27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8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8"/>
          <p:cNvSpPr txBox="1">
            <a:spLocks noGrp="1"/>
          </p:cNvSpPr>
          <p:nvPr>
            <p:ph type="body" idx="1"/>
          </p:nvPr>
        </p:nvSpPr>
        <p:spPr>
          <a:xfrm rot="5400000">
            <a:off x="4227558" y="-1478363"/>
            <a:ext cx="3311190" cy="10394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28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8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9"/>
          <p:cNvSpPr txBox="1">
            <a:spLocks noGrp="1"/>
          </p:cNvSpPr>
          <p:nvPr>
            <p:ph type="title"/>
          </p:nvPr>
        </p:nvSpPr>
        <p:spPr>
          <a:xfrm rot="5400000">
            <a:off x="7603792" y="1897870"/>
            <a:ext cx="4688785" cy="2264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9"/>
          <p:cNvSpPr txBox="1">
            <a:spLocks noGrp="1"/>
          </p:cNvSpPr>
          <p:nvPr>
            <p:ph type="body" idx="1"/>
          </p:nvPr>
        </p:nvSpPr>
        <p:spPr>
          <a:xfrm rot="5400000">
            <a:off x="2293623" y="-922023"/>
            <a:ext cx="4688785" cy="7904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29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9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9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body" idx="1"/>
          </p:nvPr>
        </p:nvSpPr>
        <p:spPr>
          <a:xfrm>
            <a:off x="685800" y="2063396"/>
            <a:ext cx="10394707" cy="331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5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685800" y="2063396"/>
            <a:ext cx="5088714" cy="331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5993971" y="2063396"/>
            <a:ext cx="5086538" cy="331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160"/>
              <a:buNone/>
              <a:defRPr sz="26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7"/>
          <p:cNvSpPr txBox="1">
            <a:spLocks noGrp="1"/>
          </p:cNvSpPr>
          <p:nvPr>
            <p:ph type="body" idx="2"/>
          </p:nvPr>
        </p:nvSpPr>
        <p:spPr>
          <a:xfrm>
            <a:off x="685802" y="2861733"/>
            <a:ext cx="5088712" cy="2512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body" idx="3"/>
          </p:nvPr>
        </p:nvSpPr>
        <p:spPr>
          <a:xfrm>
            <a:off x="6218191" y="2063396"/>
            <a:ext cx="4864491" cy="679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160"/>
              <a:buNone/>
              <a:defRPr sz="26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56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body" idx="4"/>
          </p:nvPr>
        </p:nvSpPr>
        <p:spPr>
          <a:xfrm>
            <a:off x="5993969" y="2861733"/>
            <a:ext cx="5088713" cy="2512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"/>
          <p:cNvSpPr txBox="1"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mpact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body" idx="1"/>
          </p:nvPr>
        </p:nvSpPr>
        <p:spPr>
          <a:xfrm>
            <a:off x="5046132" y="685800"/>
            <a:ext cx="6034375" cy="4688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1148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Char char="•"/>
              <a:defRPr/>
            </a:lvl1pPr>
            <a:lvl2pPr marL="914400" lvl="1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2pPr>
            <a:lvl3pPr marL="1371600" lvl="2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3pPr>
            <a:lvl4pPr marL="1828800" lvl="3" indent="-41148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4pPr>
            <a:lvl5pPr marL="2286000" lvl="4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5pPr>
            <a:lvl6pPr marL="2743200" lvl="5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6pPr>
            <a:lvl7pPr marL="3200400" lvl="6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7pPr>
            <a:lvl8pPr marL="3657600" lvl="7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8pPr>
            <a:lvl9pPr marL="4114800" lvl="8" indent="-411479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88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body" idx="2"/>
          </p:nvPr>
        </p:nvSpPr>
        <p:spPr>
          <a:xfrm>
            <a:off x="693642" y="2709052"/>
            <a:ext cx="4126861" cy="2665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Impact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1"/>
          <p:cNvSpPr>
            <a:spLocks noGrp="1"/>
          </p:cNvSpPr>
          <p:nvPr>
            <p:ph type="pic" idx="2"/>
          </p:nvPr>
        </p:nvSpPr>
        <p:spPr>
          <a:xfrm>
            <a:off x="7482362" y="0"/>
            <a:ext cx="3598146" cy="5071533"/>
          </a:xfrm>
          <a:prstGeom prst="rect">
            <a:avLst/>
          </a:prstGeom>
          <a:noFill/>
          <a:ln w="57150" cap="flat" cmpd="thinThick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512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448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84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body" idx="1"/>
          </p:nvPr>
        </p:nvSpPr>
        <p:spPr>
          <a:xfrm>
            <a:off x="685801" y="2709052"/>
            <a:ext cx="6345301" cy="2362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24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92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2" descr="Brickwork-HD-R1a.jpg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2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>
          <p:nvSpPr>
            <p:cNvPr id="8" name="Google Shape;8;p12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blipFill rotWithShape="1">
              <a:blip r:embed="rId19">
                <a:alphaModFix/>
              </a:blip>
              <a:stretch>
                <a:fillRect/>
              </a:stretch>
            </a:blipFill>
            <a:ln>
              <a:noFill/>
            </a:ln>
            <a:effectLst>
              <a:outerShdw blurRad="98425" dist="76200" dir="4380000" algn="tl" rotWithShape="0">
                <a:srgbClr val="000000">
                  <a:alpha val="6784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2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 extrusionOk="0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noFill/>
            <a:ln w="82550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</p:sp>
        <p:sp>
          <p:nvSpPr>
            <p:cNvPr id="10" name="Google Shape;10;p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34000">
                  <a:schemeClr val="accent1"/>
                </a:gs>
                <a:gs pos="100000">
                  <a:srgbClr val="5C0607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11;p12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  <a:defRPr sz="5400" b="0" i="0" u="none" strike="noStrike" cap="non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4318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914400" marR="0" lvl="1" indent="-41148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1371600" marR="0" lvl="2" indent="-39116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1828800" marR="0" lvl="3" indent="-37083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2286000" marR="0" lvl="4" indent="-37083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L="2743200" marR="0" lvl="5" indent="-37083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L="3200400" marR="0" lvl="6" indent="-370839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L="3657600" marR="0" lvl="7" indent="-37084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L="4114800" marR="0" lvl="8" indent="-37084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dt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ft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sldNum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marL="0" marR="0" lvl="1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marL="0" marR="0" lvl="2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marL="0" marR="0" lvl="3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marL="0" marR="0" lvl="4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marL="0" marR="0" lvl="5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marL="0" marR="0" lvl="6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marL="0" marR="0" lvl="7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marL="0" marR="0" lvl="8" indent="0" algn="ctr" rtl="0">
              <a:spcBef>
                <a:spcPts val="0"/>
              </a:spcBef>
              <a:buNone/>
              <a:defRPr sz="3200" b="0" i="0" u="none" strike="noStrike" cap="none">
                <a:solidFill>
                  <a:srgbClr val="5C0607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9oZMkyEJTp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9xJwpnC1yB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LRkNKv7Tao4&amp;t=350s" TargetMode="Externa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ilymotion.com/video/x20z6cv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u3nyLnJc9CI" TargetMode="Externa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4bmASd17qmQ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NRDvt3I8nk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tile tx="0" ty="0" sx="100000" sy="100000" flip="none" algn="tl"/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"/>
          <p:cNvSpPr txBox="1">
            <a:spLocks noGrp="1"/>
          </p:cNvSpPr>
          <p:nvPr>
            <p:ph type="ctrTitle"/>
          </p:nvPr>
        </p:nvSpPr>
        <p:spPr>
          <a:xfrm rot="-180000">
            <a:off x="891201" y="662656"/>
            <a:ext cx="9755187" cy="27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Impact"/>
              <a:buNone/>
            </a:pPr>
            <a:r>
              <a:rPr lang="es-MX"/>
              <a:t>ALGUNOS CASOS DE REGÍMENES  MILITARES </a:t>
            </a:r>
            <a:br>
              <a:rPr lang="es-MX"/>
            </a:br>
            <a:r>
              <a:rPr lang="es-MX"/>
              <a:t>EN AMÉRICA LATINA </a:t>
            </a:r>
            <a:endParaRPr/>
          </a:p>
        </p:txBody>
      </p:sp>
      <p:sp>
        <p:nvSpPr>
          <p:cNvPr id="149" name="Google Shape;149;p1"/>
          <p:cNvSpPr txBox="1">
            <a:spLocks noGrp="1"/>
          </p:cNvSpPr>
          <p:nvPr>
            <p:ph type="subTitle" idx="1"/>
          </p:nvPr>
        </p:nvSpPr>
        <p:spPr>
          <a:xfrm rot="-180000">
            <a:off x="983062" y="3505209"/>
            <a:ext cx="9755187" cy="550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4480"/>
              <a:buNone/>
            </a:pPr>
            <a:r>
              <a:rPr lang="es-MX"/>
              <a:t>EN EL SIGLO XX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Impact"/>
              <a:buNone/>
            </a:pPr>
            <a:r>
              <a:rPr lang="es-MX"/>
              <a:t>NICARAGUA: LA DINASTÍA DE LOS SOMOZA</a:t>
            </a:r>
            <a:endParaRPr/>
          </a:p>
        </p:txBody>
      </p:sp>
      <p:pic>
        <p:nvPicPr>
          <p:cNvPr id="212" name="Google Shape;212;p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88095" y="2039815"/>
            <a:ext cx="2771775" cy="401439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8"/>
          <p:cNvSpPr txBox="1"/>
          <p:nvPr/>
        </p:nvSpPr>
        <p:spPr>
          <a:xfrm>
            <a:off x="3685734" y="1730326"/>
            <a:ext cx="7582500" cy="5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ANASTASIO SOMOZA DEBAYLE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SE GRADUÓ EN WEST POINT DE ING. HIDRÁULICO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SE CASÓ CON SU PRIMA HOPE PORTOCARRERO DEBAYLE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FUE DIRECTOR DE LA GUARDIA NACIONAL DESPUÉS DE SU HERMANO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ABANDONÓ EL PODER EN 1979 POR LA REVOLUCIÓN SANDINISTA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SE CALCULA LA FORTUNA DE LA FAMILIA EN MIL MILLONES DE DOLARES CUANDO DEJA EL PODER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PERDIÓ EL APOYO DE LA OLIGARQUÍA Y LA IGLESIA CATÓLICA POR SU AMBICIÓN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PERDIÓ LA GUERRA CONTRA LOS SANDINISTAS (PERDIÓ APOYO INTERNACIONAL POR EL ASESINATO DE APROXIMADAMENTE 30 MIL PERSONAS EN LA GUERRA)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ES ASESINADO A LOS 54 AÑOS EN PARAGUAY    (1980)</a:t>
            </a:r>
            <a:endParaRPr sz="2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000" u="sng">
                <a:solidFill>
                  <a:schemeClr val="hlink"/>
                </a:solidFill>
                <a:latin typeface="Impact"/>
                <a:ea typeface="Impact"/>
                <a:cs typeface="Impact"/>
                <a:sym typeface="Impact"/>
                <a:hlinkClick r:id="rId4"/>
              </a:rPr>
              <a:t>https://www.youtube.com/watch?v=9oZMkyEJTpM</a:t>
            </a:r>
            <a:r>
              <a:rPr lang="es-MX" sz="20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2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9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</a:pPr>
            <a:endParaRPr/>
          </a:p>
        </p:txBody>
      </p:sp>
      <p:pic>
        <p:nvPicPr>
          <p:cNvPr id="219" name="Google Shape;219;p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226387" y="-70645"/>
            <a:ext cx="6690047" cy="33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915" y="0"/>
            <a:ext cx="5078408" cy="6596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368760" y="3311525"/>
            <a:ext cx="6452288" cy="3284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0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</a:pPr>
            <a:r>
              <a:rPr lang="es-MX"/>
              <a:t>DICTADURA ARGENTINA</a:t>
            </a:r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body" idx="1"/>
          </p:nvPr>
        </p:nvSpPr>
        <p:spPr>
          <a:xfrm>
            <a:off x="685799" y="2063396"/>
            <a:ext cx="10394707" cy="1815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7500" lnSpcReduction="10000"/>
          </a:bodyPr>
          <a:lstStyle/>
          <a:p>
            <a:pPr marL="228600" lvl="0" indent="-18288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TESTIMONIOS DE LAS VÍCTIMAS Y SENTENCIA A LOS MILITARES</a:t>
            </a:r>
            <a:endParaRPr/>
          </a:p>
          <a:p>
            <a:pPr marL="228600" lvl="0" indent="-18288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 u="sng">
                <a:solidFill>
                  <a:schemeClr val="hlink"/>
                </a:solidFill>
                <a:hlinkClick r:id="rId3"/>
              </a:rPr>
              <a:t>HTTPS://WWW.YOUTUBE.COM/WATCH?V=9XJWPNC1YBA</a:t>
            </a:r>
            <a:r>
              <a:rPr lang="es-MX"/>
              <a:t> </a:t>
            </a:r>
            <a:endParaRPr/>
          </a:p>
          <a:p>
            <a:pPr marL="228600" lvl="0" indent="-25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None/>
            </a:pPr>
            <a:endParaRPr/>
          </a:p>
          <a:p>
            <a:pPr marL="228600" lvl="0" indent="-25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None/>
            </a:pPr>
            <a:endParaRPr/>
          </a:p>
        </p:txBody>
      </p:sp>
      <p:pic>
        <p:nvPicPr>
          <p:cNvPr id="228" name="Google Shape;228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7817" y="3123734"/>
            <a:ext cx="5275385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0"/>
          <p:cNvSpPr/>
          <p:nvPr/>
        </p:nvSpPr>
        <p:spPr>
          <a:xfrm>
            <a:off x="5883153" y="4104904"/>
            <a:ext cx="1833829" cy="758041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Un mundial de fútbol en medio del régimen.</a:t>
            </a:r>
            <a:endParaRPr sz="18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230" name="Google Shape;230;p10"/>
          <p:cNvCxnSpPr/>
          <p:nvPr/>
        </p:nvCxnSpPr>
        <p:spPr>
          <a:xfrm>
            <a:off x="5237018" y="5569527"/>
            <a:ext cx="1828800" cy="415637"/>
          </a:xfrm>
          <a:prstGeom prst="straightConnector1">
            <a:avLst/>
          </a:prstGeom>
          <a:noFill/>
          <a:ln w="9525" cap="flat" cmpd="sng">
            <a:solidFill>
              <a:srgbClr val="910B0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31" name="Google Shape;231;p10"/>
          <p:cNvSpPr/>
          <p:nvPr/>
        </p:nvSpPr>
        <p:spPr>
          <a:xfrm>
            <a:off x="7142651" y="5818909"/>
            <a:ext cx="1734982" cy="353291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rgbClr val="860A0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Las porterías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de luto</a:t>
            </a:r>
            <a:endParaRPr sz="18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32" name="Google Shape;232;p10"/>
          <p:cNvSpPr/>
          <p:nvPr/>
        </p:nvSpPr>
        <p:spPr>
          <a:xfrm>
            <a:off x="7716982" y="2063396"/>
            <a:ext cx="3602182" cy="1151964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u="sng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https://www.youtube.com/watch?v=LRkNKv7Tao4&amp;t=350s</a:t>
            </a:r>
            <a:r>
              <a:rPr lang="es-MX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CONFESIÓN DE UN CAPITÁN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</a:pPr>
            <a:r>
              <a:rPr lang="es-MX"/>
              <a:t>CHILE: PINOCHET</a:t>
            </a:r>
            <a:endParaRPr/>
          </a:p>
        </p:txBody>
      </p:sp>
      <p:sp>
        <p:nvSpPr>
          <p:cNvPr id="238" name="Google Shape;238;p11"/>
          <p:cNvSpPr txBox="1">
            <a:spLocks noGrp="1"/>
          </p:cNvSpPr>
          <p:nvPr>
            <p:ph type="body" idx="1"/>
          </p:nvPr>
        </p:nvSpPr>
        <p:spPr>
          <a:xfrm>
            <a:off x="138775" y="1663100"/>
            <a:ext cx="11180400" cy="43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0000"/>
          </a:bodyPr>
          <a:lstStyle/>
          <a:p>
            <a:pPr marL="228600" lvl="0" indent="-18288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GOBIERNO ANTICOMUNISTA</a:t>
            </a:r>
            <a:endParaRPr/>
          </a:p>
          <a:p>
            <a:pPr marL="228600" lvl="0" indent="-18288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PROHIBIÓ LOS PARTIDOS POLÍTICOS HASTA 1987</a:t>
            </a:r>
            <a:endParaRPr/>
          </a:p>
          <a:p>
            <a:pPr marL="228600" lvl="0" indent="-18288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SE MANTUVO EN EL PODER DE 1973 A 1990.</a:t>
            </a:r>
            <a:endParaRPr/>
          </a:p>
          <a:p>
            <a:pPr marL="228600" lvl="0" indent="-18288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AL INICIO DE SU RÉGIMEN UTILIZÓ EL ESTADIO NACIONAL DE CHILE COMO CAMPO DE PRISIONEROS (SOSPECHOSOS DE SER SIMPATIZANTES DEL EX PRESIDENTE ALLENDE) EN DONDE SE LLEVARON A CABO TORTURAS.</a:t>
            </a:r>
            <a:endParaRPr/>
          </a:p>
          <a:p>
            <a:pPr marL="228600" lvl="0" indent="-18288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DURANTE SU RÉGIMEN HUBO MÁS DE 28 MIL PRESOS POR RAZONES POLÍTICAS Y MILES DE DESAPARECIDOS.</a:t>
            </a:r>
            <a:endParaRPr/>
          </a:p>
          <a:p>
            <a:pPr marL="228600" lvl="0" indent="-18288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FUE PARTE DE LA OPERACIÓN CÓNDOR</a:t>
            </a:r>
            <a:endParaRPr/>
          </a:p>
          <a:p>
            <a:pPr marL="228600" lvl="0" indent="-18288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A LOS 83 AÑOS FUE ACUSADO DE VIOLACIÓN DE DERECHOS DE LESA HUMANIDAD EN REINO UNIDO, PERO POR RAZONES DE SALUD FUE DEVUELTO A CHILE.</a:t>
            </a:r>
            <a:endParaRPr/>
          </a:p>
          <a:p>
            <a:pPr marL="228600" lvl="0" indent="-40639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None/>
            </a:pPr>
            <a:r>
              <a:rPr lang="es-MX" u="sng">
                <a:solidFill>
                  <a:schemeClr val="hlink"/>
                </a:solidFill>
                <a:hlinkClick r:id="rId3"/>
              </a:rPr>
              <a:t>https://www.dailymotion.com/video/x20z6cv</a:t>
            </a:r>
            <a:r>
              <a:rPr lang="es-MX"/>
              <a:t> : VIDEO: LA OPOSICIÓN</a:t>
            </a:r>
            <a:endParaRPr/>
          </a:p>
        </p:txBody>
      </p:sp>
      <p:pic>
        <p:nvPicPr>
          <p:cNvPr id="239" name="Google Shape;239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223664" y="142876"/>
            <a:ext cx="2095500" cy="29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1"/>
          <p:cNvSpPr txBox="1"/>
          <p:nvPr/>
        </p:nvSpPr>
        <p:spPr>
          <a:xfrm>
            <a:off x="5956675" y="5991500"/>
            <a:ext cx="548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u="sng">
                <a:solidFill>
                  <a:schemeClr val="hlink"/>
                </a:solidFill>
                <a:latin typeface="Impact"/>
                <a:ea typeface="Impact"/>
                <a:cs typeface="Impact"/>
                <a:sym typeface="Impact"/>
                <a:hlinkClick r:id="rId5"/>
              </a:rPr>
              <a:t>https://www.youtube.com/watch?v=u3nyLnJc9CI</a:t>
            </a:r>
            <a:r>
              <a:rPr lang="es-MX">
                <a:latin typeface="Impact"/>
                <a:ea typeface="Impact"/>
                <a:cs typeface="Impact"/>
                <a:sym typeface="Impact"/>
              </a:rPr>
              <a:t> 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Impact"/>
              <a:buNone/>
            </a:pPr>
            <a:r>
              <a:rPr lang="es-MX"/>
              <a:t>REPÚBLICA DOMINICANA: </a:t>
            </a:r>
            <a:br>
              <a:rPr lang="es-MX"/>
            </a:br>
            <a:r>
              <a:rPr lang="es-MX"/>
              <a:t>RAFAEL LEÓNIDAS TRUJILLO</a:t>
            </a:r>
            <a:endParaRPr/>
          </a:p>
        </p:txBody>
      </p:sp>
      <p:pic>
        <p:nvPicPr>
          <p:cNvPr id="155" name="Google Shape;155;p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85801" y="2389676"/>
            <a:ext cx="2857500" cy="280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"/>
          <p:cNvSpPr txBox="1"/>
          <p:nvPr/>
        </p:nvSpPr>
        <p:spPr>
          <a:xfrm>
            <a:off x="4164038" y="2389676"/>
            <a:ext cx="7132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s-MX" sz="2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Conocido como “El Jefe” o “El Benefactor”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s-MX" sz="2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Gobernó prácticamente desde 1930 a 1961, valiéndose de gobiernos títeres.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s-MX" sz="2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Durante su dictadura son asesinados aproximadamente 50 mil personas.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s-MX" sz="2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Características: anticomunismo,  culto a la personalidad,  represión a toda la oposición, corrupción y violación de DDHH.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⮚"/>
            </a:pPr>
            <a:r>
              <a:rPr lang="es-MX" sz="22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Murió asesinado 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mpact"/>
              <a:buNone/>
            </a:pPr>
            <a:endParaRPr sz="1800" b="0" i="0" u="none" strike="noStrike" cap="none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</a:pPr>
            <a:r>
              <a:rPr lang="es-MX"/>
              <a:t>DATOS CURIOSOS</a:t>
            </a:r>
            <a:endParaRPr/>
          </a:p>
        </p:txBody>
      </p:sp>
      <p:sp>
        <p:nvSpPr>
          <p:cNvPr id="162" name="Google Shape;162;p3"/>
          <p:cNvSpPr txBox="1">
            <a:spLocks noGrp="1"/>
          </p:cNvSpPr>
          <p:nvPr>
            <p:ph type="body" idx="1"/>
          </p:nvPr>
        </p:nvSpPr>
        <p:spPr>
          <a:xfrm>
            <a:off x="685800" y="2063396"/>
            <a:ext cx="10394707" cy="3311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2500" lnSpcReduction="20000"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LLEGÓ A AMASAR UNA FORTUNA DE 800 MILLONES DE DOLARES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MIRABA AL PAÍS COMO SU PROPIEDAD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PRESIONABA PARA QUE LAS PERSONAS LES VENDIERA SUS TIERRAS O EMPRESAS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TENÍA 111 EMPRESAS A SU NOMBRE, ERA EL 6TO HOMBRE MÁS RICO DEL MUNDO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FUE FAMOSO POR SU INSACIABLE APETITO SEXUAL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CAPITAL: CIUDAD TRUJILLO. LUGAR MAS ALTO: PICO TRUJILLO. PROVINCIA: TRUJILLO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ROPA EXQUISITA: 10 MIL CORBATAS, DOS MIL TRAJES, LOS MEJORES PERFUMES.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/>
              <a:t>SU HIJO SE ENCARGÓ DE VENGAR SU MUERTE</a:t>
            </a:r>
            <a:endParaRPr/>
          </a:p>
        </p:txBody>
      </p:sp>
      <p:sp>
        <p:nvSpPr>
          <p:cNvPr id="163" name="Google Shape;163;p3"/>
          <p:cNvSpPr txBox="1"/>
          <p:nvPr/>
        </p:nvSpPr>
        <p:spPr>
          <a:xfrm>
            <a:off x="547255" y="5725834"/>
            <a:ext cx="5250873" cy="646331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b="0" i="0" u="sng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https://www.youtube.com/watch?v=4bmASd17qmQ</a:t>
            </a:r>
            <a:r>
              <a:rPr lang="es-MX" sz="18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MINI REPORTAJE DE UNIVISIÓN</a:t>
            </a:r>
            <a:endParaRPr/>
          </a:p>
        </p:txBody>
      </p:sp>
      <p:sp>
        <p:nvSpPr>
          <p:cNvPr id="164" name="Google Shape;164;p3"/>
          <p:cNvSpPr/>
          <p:nvPr/>
        </p:nvSpPr>
        <p:spPr>
          <a:xfrm>
            <a:off x="6393874" y="5600217"/>
            <a:ext cx="4883726" cy="771948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u="sng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https://www.youtube.com/watch?v=NRDvt3I8nkg</a:t>
            </a:r>
            <a:endParaRPr sz="18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MINI REPORTAJE DE UNIVISIÓN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g10ca250f65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7525" y="12"/>
            <a:ext cx="10807701" cy="662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g10ca250f65e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150" y="133421"/>
            <a:ext cx="9356350" cy="652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Impact"/>
              <a:buNone/>
            </a:pPr>
            <a:r>
              <a:rPr lang="es-MX"/>
              <a:t>NICARAGUA: LA DINASTÍA DE LOS SOMOZA</a:t>
            </a:r>
            <a:endParaRPr/>
          </a:p>
        </p:txBody>
      </p:sp>
      <p:pic>
        <p:nvPicPr>
          <p:cNvPr id="180" name="Google Shape;180;p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47464" y="1730326"/>
            <a:ext cx="2587610" cy="382641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4"/>
          <p:cNvSpPr txBox="1"/>
          <p:nvPr/>
        </p:nvSpPr>
        <p:spPr>
          <a:xfrm>
            <a:off x="4037428" y="1730326"/>
            <a:ext cx="7045255" cy="3816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ANASTASIO SOMOZA GARCIA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s-MX" sz="2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CUIDÓ Y BENEFICIÓ A SU FAMILIA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s-MX" sz="2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FUE EL PRIMER SOMOZA EN DIRIGIR LA GUARDIA NACIONAL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s-MX" sz="2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AMASÓ UNA TREMENDA FORTUNA DURANTE SUS 20 AÑOS DE VIRTUAL PODER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s-MX" sz="2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MANTUVO ESTRECHAS RELACIONES CON EE.UU.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s-MX" sz="2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ORDENÓ EL ASESINATO DE CESAR SANDINO Y FUE REPRESIVO CON LA OPOSICIÓN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s-MX" sz="2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MODERNIZÓ MANAGUA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s-MX" sz="22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MUERE POR MALA PRAXIS MÉDICA    (1956, TENÍA 60 AÑOS)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Impact"/>
              <a:buNone/>
            </a:pPr>
            <a:r>
              <a:rPr lang="es-MX"/>
              <a:t>NICARAGUA: LA DINASTÍA DE LOS SOMOZA</a:t>
            </a:r>
            <a:endParaRPr/>
          </a:p>
        </p:txBody>
      </p:sp>
      <p:sp>
        <p:nvSpPr>
          <p:cNvPr id="187" name="Google Shape;187;p5"/>
          <p:cNvSpPr txBox="1">
            <a:spLocks noGrp="1"/>
          </p:cNvSpPr>
          <p:nvPr>
            <p:ph type="body" idx="1"/>
          </p:nvPr>
        </p:nvSpPr>
        <p:spPr>
          <a:xfrm>
            <a:off x="585225" y="1584950"/>
            <a:ext cx="5301900" cy="3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62500" lnSpcReduction="20000"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60000"/>
              <a:buChar char="•"/>
            </a:pPr>
            <a:r>
              <a:rPr lang="es-MX" sz="2400"/>
              <a:t>GUILLERMO SEVILLA SACASA, SU YERNO: EMBAJADOR EN WASHINGTON.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 sz="2400"/>
              <a:t>ALBERTO SEVILLA SACASA, PRIMO DE DOÑA SALVADORA: EMBAJADOR EN MÉXICO.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 sz="2400"/>
              <a:t>OSCAR SEVILLA SACASA, PRIMO DE DOÑA SALVADORA: MINISTRO DE RELACIONES EXTERIORES.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 sz="2400"/>
              <a:t>RAMÓN SEVILLA CASTELLÓN, TÍO POLÍTICO DE DOÑA SALVADORA: EXMINISTRO Y JEFE DE LA LOTERÍA NACIONAL.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Char char="•"/>
            </a:pPr>
            <a:r>
              <a:rPr lang="es-MX" sz="2400"/>
              <a:t>ROBERTO DEBAYLE SACASA, HERMANO DE DOÑA SALVADORA: ALCALDE DE LEÓN.</a:t>
            </a: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60000"/>
              <a:buNone/>
            </a:pPr>
            <a:endParaRPr sz="2200"/>
          </a:p>
        </p:txBody>
      </p:sp>
      <p:sp>
        <p:nvSpPr>
          <p:cNvPr id="188" name="Google Shape;188;p5"/>
          <p:cNvSpPr txBox="1"/>
          <p:nvPr/>
        </p:nvSpPr>
        <p:spPr>
          <a:xfrm>
            <a:off x="6287600" y="1480450"/>
            <a:ext cx="5294700" cy="42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228600" lvl="0" indent="-23749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40"/>
              <a:buChar char="•"/>
            </a:pPr>
            <a:r>
              <a:rPr lang="es-MX" sz="11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LEÓN DEBAYLE SACASA, HERMANO DE DOÑA SALVADORA: GERENTE GENERAL DEL BANCO NACIONAL, DIRECTOR DE TODA LA INSTITUCIÓN BANCARIA Y EXEMBAJADOR EN WASHINGTON.</a:t>
            </a:r>
            <a:endParaRPr sz="7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228600" lvl="0" indent="-23749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40"/>
              <a:buChar char="•"/>
            </a:pPr>
            <a:r>
              <a:rPr lang="es-MX" sz="11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LUIS MANUEL DEBAYLE SACASA, HERMANO DE DOÑA SALVADORA: PRESIDENTE DE LA COMPAÑÍA NACIONAL DE LUZ Y FUERZA DE NICARAGUA Y MINISTRO DE SALUD.</a:t>
            </a:r>
            <a:endParaRPr sz="7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228600" lvl="0" indent="-23749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40"/>
              <a:buChar char="•"/>
            </a:pPr>
            <a:r>
              <a:rPr lang="es-MX" sz="11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LUIS SOMOZA DEBAYLE, HIJO: PRESIDENTE DEL CONGRESO NACIONAL (CÁMARA DE DIPUTADOS Y SENADORES).</a:t>
            </a:r>
            <a:endParaRPr sz="7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228600" lvl="0" indent="-23749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40"/>
              <a:buChar char="•"/>
            </a:pPr>
            <a:r>
              <a:rPr lang="es-MX" sz="11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ANASTASIO SOMOZA DEBAYLE, HIJO: JEFE DEL ESTADO MAYOR Y DIRECTOR DE LA ACADEMIA MILITAR.</a:t>
            </a:r>
            <a:endParaRPr sz="7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228600" lvl="0" indent="-23749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40"/>
              <a:buChar char="•"/>
            </a:pPr>
            <a:r>
              <a:rPr lang="es-MX" sz="11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JOSÉ DOLORES GARCÍA, TÍO: DIRECTOR GENERAL DE COMUNICACIONES.</a:t>
            </a:r>
            <a:endParaRPr sz="7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228600" lvl="0" indent="-23749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40"/>
              <a:buChar char="•"/>
            </a:pPr>
            <a:r>
              <a:rPr lang="es-MX" sz="11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NÉSTOR PORTOCARRERO GROSS, CUÑADO DE DOÑA SALVADORA: CÓNSUL EN NUEVA YORK.</a:t>
            </a:r>
            <a:endParaRPr sz="7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Impact"/>
              <a:buNone/>
            </a:pPr>
            <a:endParaRPr/>
          </a:p>
        </p:txBody>
      </p:sp>
      <p:pic>
        <p:nvPicPr>
          <p:cNvPr id="194" name="Google Shape;194;p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4332849" cy="6372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32849" y="0"/>
            <a:ext cx="3990975" cy="3826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23824" y="-1"/>
            <a:ext cx="3225751" cy="1969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23824" y="1617784"/>
            <a:ext cx="3225751" cy="1856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332849" y="3804931"/>
            <a:ext cx="2827606" cy="2567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160455" y="3474720"/>
            <a:ext cx="4389120" cy="2942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7"/>
          <p:cNvSpPr txBox="1"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Impact"/>
              <a:buNone/>
            </a:pPr>
            <a:r>
              <a:rPr lang="es-MX"/>
              <a:t>NICARAGUA: LA DINASTÍA DE LOS SOMOZA</a:t>
            </a:r>
            <a:endParaRPr/>
          </a:p>
        </p:txBody>
      </p:sp>
      <p:pic>
        <p:nvPicPr>
          <p:cNvPr id="205" name="Google Shape;205;p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77829" y="1837765"/>
            <a:ext cx="2573330" cy="331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7"/>
          <p:cNvSpPr txBox="1"/>
          <p:nvPr/>
        </p:nvSpPr>
        <p:spPr>
          <a:xfrm>
            <a:off x="3319975" y="2053883"/>
            <a:ext cx="7329268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LUIS ANASTASIO SOMOZA DEBAYLE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PERDIÓ TIERRAS LEGALMENTE CONTRA HONDURAS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FUE EL UNICO HIJO QUE SE CASÓ POR AMOR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EL MOKORONAZO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FUE DIRECTOR DE LA GUARDIA NACIONAL ANTES DE SER PRESIDENTE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SU PADRE LO ASCENDIÓ A CORONEL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CREO EL BANCO CENTRAL DE NICARAGUA Y MODERNIZÓ A LA UNAN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MX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MUERE DE UN PARO AL CORAZÓN (44 AÑOS)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vento principal">
  <a:themeElements>
    <a:clrScheme name="Main Event">
      <a:dk1>
        <a:srgbClr val="000000"/>
      </a:dk1>
      <a:lt1>
        <a:srgbClr val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878E2D692B93C459CD8745B7603C06E" ma:contentTypeVersion="10" ma:contentTypeDescription="Crear nuevo documento." ma:contentTypeScope="" ma:versionID="a373f2535c58e236ab6b9e4455342a58">
  <xsd:schema xmlns:xsd="http://www.w3.org/2001/XMLSchema" xmlns:xs="http://www.w3.org/2001/XMLSchema" xmlns:p="http://schemas.microsoft.com/office/2006/metadata/properties" xmlns:ns2="6938658f-d315-4ed2-bbd5-0d22534aca1f" xmlns:ns3="db118c8a-28b1-4bee-bb3d-f9bdfbba470c" targetNamespace="http://schemas.microsoft.com/office/2006/metadata/properties" ma:root="true" ma:fieldsID="ba6405938949cd1cf2928da2d12fb9d5" ns2:_="" ns3:_="">
    <xsd:import namespace="6938658f-d315-4ed2-bbd5-0d22534aca1f"/>
    <xsd:import namespace="db118c8a-28b1-4bee-bb3d-f9bdfbba470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38658f-d315-4ed2-bbd5-0d22534aca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118c8a-28b1-4bee-bb3d-f9bdfbba470c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FC7DFD-D5D7-4AD1-86D7-1267F54B648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A613ADC-2FEB-4A2D-8F7E-62157A35AA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715561-7FA5-4843-85A5-C83CF41EF7E6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13</Slides>
  <Notes>13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Evento principal</vt:lpstr>
      <vt:lpstr>ALGUNOS CASOS DE REGÍMENES  MILITARES  EN AMÉRICA LATINA </vt:lpstr>
      <vt:lpstr>REPÚBLICA DOMINICANA:  RAFAEL LEÓNIDAS TRUJILLO</vt:lpstr>
      <vt:lpstr>DATOS CURIOSOS</vt:lpstr>
      <vt:lpstr>Presentación de PowerPoint</vt:lpstr>
      <vt:lpstr>Presentación de PowerPoint</vt:lpstr>
      <vt:lpstr>NICARAGUA: LA DINASTÍA DE LOS SOMOZA</vt:lpstr>
      <vt:lpstr>NICARAGUA: LA DINASTÍA DE LOS SOMOZA</vt:lpstr>
      <vt:lpstr>Presentación de PowerPoint</vt:lpstr>
      <vt:lpstr>NICARAGUA: LA DINASTÍA DE LOS SOMOZA</vt:lpstr>
      <vt:lpstr>NICARAGUA: LA DINASTÍA DE LOS SOMOZA</vt:lpstr>
      <vt:lpstr>Presentación de PowerPoint</vt:lpstr>
      <vt:lpstr>DICTADURA ARGENTINA</vt:lpstr>
      <vt:lpstr>CHILE: PINOCHET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ALGUNOS CASOS DE REGÍMENES  MILITARES  EN AMÉRICA LATINA </dc:title>
  <dc:creator>alvin silva</dc:creator>
  <cp:revision>2</cp:revision>
  <dcterms:created xsi:type="dcterms:W3CDTF">2015-04-07T04:19:33Z</dcterms:created>
  <dcterms:modified xsi:type="dcterms:W3CDTF">2022-02-03T03:57:59Z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0x010100A878E2D692B93C459CD8745B7603C06E</vt:lpwstr>
  </property>
</Properties>
</file>